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5" r:id="rId4"/>
  </p:sldMasterIdLst>
  <p:notesMasterIdLst>
    <p:notesMasterId r:id="rId34"/>
  </p:notesMasterIdLst>
  <p:handoutMasterIdLst>
    <p:handoutMasterId r:id="rId35"/>
  </p:handoutMasterIdLst>
  <p:sldIdLst>
    <p:sldId id="257" r:id="rId5"/>
    <p:sldId id="389" r:id="rId6"/>
    <p:sldId id="384" r:id="rId7"/>
    <p:sldId id="394" r:id="rId8"/>
    <p:sldId id="277" r:id="rId9"/>
    <p:sldId id="278" r:id="rId10"/>
    <p:sldId id="393" r:id="rId11"/>
    <p:sldId id="392" r:id="rId12"/>
    <p:sldId id="395" r:id="rId13"/>
    <p:sldId id="397" r:id="rId14"/>
    <p:sldId id="398" r:id="rId15"/>
    <p:sldId id="412" r:id="rId16"/>
    <p:sldId id="399" r:id="rId17"/>
    <p:sldId id="400" r:id="rId18"/>
    <p:sldId id="402" r:id="rId19"/>
    <p:sldId id="401" r:id="rId20"/>
    <p:sldId id="403" r:id="rId21"/>
    <p:sldId id="404" r:id="rId22"/>
    <p:sldId id="405" r:id="rId23"/>
    <p:sldId id="407" r:id="rId24"/>
    <p:sldId id="408" r:id="rId25"/>
    <p:sldId id="413" r:id="rId26"/>
    <p:sldId id="409" r:id="rId27"/>
    <p:sldId id="410" r:id="rId28"/>
    <p:sldId id="411" r:id="rId29"/>
    <p:sldId id="321" r:id="rId30"/>
    <p:sldId id="414" r:id="rId31"/>
    <p:sldId id="415" r:id="rId32"/>
    <p:sldId id="391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3725" autoAdjust="0"/>
  </p:normalViewPr>
  <p:slideViewPr>
    <p:cSldViewPr snapToGrid="0">
      <p:cViewPr varScale="1">
        <p:scale>
          <a:sx n="72" d="100"/>
          <a:sy n="72" d="100"/>
        </p:scale>
        <p:origin x="654" y="6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191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4958409045023217E-2"/>
          <c:y val="0.17327733262364278"/>
          <c:w val="0.94452877044215622"/>
          <c:h val="0.7743575778991860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87539680"/>
        <c:axId val="1287528448"/>
      </c:barChart>
      <c:catAx>
        <c:axId val="12875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7528448"/>
        <c:crosses val="autoZero"/>
        <c:auto val="1"/>
        <c:lblAlgn val="ctr"/>
        <c:lblOffset val="100"/>
        <c:noMultiLvlLbl val="0"/>
      </c:catAx>
      <c:valAx>
        <c:axId val="1287528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7539680"/>
        <c:crosses val="autoZero"/>
        <c:crossBetween val="between"/>
      </c:valAx>
      <c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blipFill dpi="0" rotWithShape="1">
      <a:blip xmlns:r="http://schemas.openxmlformats.org/officeDocument/2006/relationships" r:embed="rId3">
        <a:extLst>
          <a:ext uri="{28A0092B-C50C-407E-A947-70E740481C1C}">
            <a14:useLocalDpi xmlns:a14="http://schemas.microsoft.com/office/drawing/2010/main" val="0"/>
          </a:ext>
        </a:extLst>
      </a:blip>
      <a:srcRect/>
      <a:stretch>
        <a:fillRect/>
      </a:stretch>
    </a:blip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F2C1D-F243-42AB-ADF2-E7CB4E04900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CDBB5-5B4A-4483-935D-A73935186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CE34E-5667-4A32-A6BA-10C7A552BC63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CE34D-CFF1-4FFE-815B-D050E7ED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3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92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15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8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48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71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66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3249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31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39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76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39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16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 dirty="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8244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58277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097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2547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41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81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8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66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52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59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06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8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65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661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60" r:id="rId21"/>
    <p:sldLayoutId id="2147483761" r:id="rId22"/>
    <p:sldLayoutId id="2147483734" r:id="rId2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9414" y="1449112"/>
            <a:ext cx="3565524" cy="2384898"/>
          </a:xfrm>
        </p:spPr>
        <p:txBody>
          <a:bodyPr anchor="b" anchorCtr="0">
            <a:normAutofit fontScale="90000"/>
          </a:bodyPr>
          <a:lstStyle/>
          <a:p>
            <a:r>
              <a:rPr lang="en-US" dirty="0"/>
              <a:t>CEIS101 Final Course Project- </a:t>
            </a:r>
            <a:br>
              <a:rPr lang="en-US" dirty="0"/>
            </a:br>
            <a:r>
              <a:rPr lang="en-US" dirty="0"/>
              <a:t>Smart Home Automation and Security System</a:t>
            </a:r>
          </a:p>
        </p:txBody>
      </p:sp>
      <p:pic>
        <p:nvPicPr>
          <p:cNvPr id="14" name="Picture Placeholder 13" descr="Data Points Digital background">
            <a:extLst>
              <a:ext uri="{FF2B5EF4-FFF2-40B4-BE49-F238E27FC236}">
                <a16:creationId xmlns:a16="http://schemas.microsoft.com/office/drawing/2014/main" id="{9A8AD548-922D-4E1D-B19C-5F6E808B81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/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9A11267-FC52-4990-8D98-010AFABA5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966261"/>
            <a:ext cx="3565524" cy="1731963"/>
          </a:xfrm>
        </p:spPr>
        <p:txBody>
          <a:bodyPr>
            <a:normAutofit/>
          </a:bodyPr>
          <a:lstStyle/>
          <a:p>
            <a:r>
              <a:rPr lang="en-US" dirty="0"/>
              <a:t>Presented By:</a:t>
            </a:r>
            <a:br>
              <a:rPr lang="en-US" dirty="0"/>
            </a:br>
            <a:r>
              <a:rPr lang="en-US" dirty="0"/>
              <a:t>Jacob Dynes</a:t>
            </a:r>
          </a:p>
        </p:txBody>
      </p:sp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AEFABE1-4814-6409-5680-9F55B6E8E88F}"/>
              </a:ext>
            </a:extLst>
          </p:cNvPr>
          <p:cNvSpPr txBox="1">
            <a:spLocks/>
          </p:cNvSpPr>
          <p:nvPr/>
        </p:nvSpPr>
        <p:spPr>
          <a:xfrm>
            <a:off x="-238540" y="862082"/>
            <a:ext cx="11592339" cy="7083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CIRCUIT OF DOOR CLOSED WITH GREEN LED ON</a:t>
            </a:r>
          </a:p>
        </p:txBody>
      </p:sp>
      <p:pic>
        <p:nvPicPr>
          <p:cNvPr id="6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25A02EB-77A7-4A65-3F71-6852D6E54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484244"/>
            <a:ext cx="10518912" cy="490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64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8EC5C32-5359-3FD3-5A41-49F60DDBBAC9}"/>
              </a:ext>
            </a:extLst>
          </p:cNvPr>
          <p:cNvSpPr txBox="1">
            <a:spLocks/>
          </p:cNvSpPr>
          <p:nvPr/>
        </p:nvSpPr>
        <p:spPr>
          <a:xfrm>
            <a:off x="-394253" y="470452"/>
            <a:ext cx="115227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CIRCUIT OF DOOR OPEN WITH GREEN LED OFF</a:t>
            </a:r>
          </a:p>
        </p:txBody>
      </p:sp>
      <p:pic>
        <p:nvPicPr>
          <p:cNvPr id="6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A689AD2-2572-D150-A1EF-94A644AE7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4488"/>
            <a:ext cx="10515600" cy="494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31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9E3EFA-FA7C-B2C9-7E04-85BF42BCBF78}"/>
              </a:ext>
            </a:extLst>
          </p:cNvPr>
          <p:cNvSpPr txBox="1"/>
          <p:nvPr/>
        </p:nvSpPr>
        <p:spPr>
          <a:xfrm>
            <a:off x="2046599" y="2136338"/>
            <a:ext cx="93710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CEIS101 MODULE 4 PROJECT-</a:t>
            </a:r>
          </a:p>
          <a:p>
            <a:r>
              <a:rPr lang="en-US" sz="5400" dirty="0"/>
              <a:t>ADDING DOOR SENSOR TO SMART HOME SYSTEM</a:t>
            </a:r>
          </a:p>
        </p:txBody>
      </p:sp>
    </p:spTree>
    <p:extLst>
      <p:ext uri="{BB962C8B-B14F-4D97-AF65-F5344CB8AC3E}">
        <p14:creationId xmlns:p14="http://schemas.microsoft.com/office/powerpoint/2010/main" val="242616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8F371B-FEE9-55AA-862A-594CD73B795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8E5647-DB35-4F4E-5C58-876C3802CE3C}"/>
              </a:ext>
            </a:extLst>
          </p:cNvPr>
          <p:cNvSpPr txBox="1">
            <a:spLocks/>
          </p:cNvSpPr>
          <p:nvPr/>
        </p:nvSpPr>
        <p:spPr>
          <a:xfrm>
            <a:off x="745435" y="1183584"/>
            <a:ext cx="5933661" cy="6420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Arduino Code</a:t>
            </a:r>
          </a:p>
        </p:txBody>
      </p:sp>
      <p:pic>
        <p:nvPicPr>
          <p:cNvPr id="10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235D267-1A24-86B8-EA5B-638CC8F4C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4"/>
            <a:ext cx="10515600" cy="456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56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89A0FBE-054A-1F54-8073-1E653EDBE098}"/>
              </a:ext>
            </a:extLst>
          </p:cNvPr>
          <p:cNvSpPr txBox="1">
            <a:spLocks/>
          </p:cNvSpPr>
          <p:nvPr/>
        </p:nvSpPr>
        <p:spPr>
          <a:xfrm>
            <a:off x="599660" y="1136339"/>
            <a:ext cx="8994914" cy="7719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 Arduino code with Serial Monitor</a:t>
            </a:r>
          </a:p>
        </p:txBody>
      </p:sp>
      <p:pic>
        <p:nvPicPr>
          <p:cNvPr id="6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92CDE21-E1F8-2B85-95A7-E763E3D26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1693102"/>
            <a:ext cx="10515599" cy="474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34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500F4-F1CB-CAFF-222C-1F7856F79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784" y="2181602"/>
            <a:ext cx="9905998" cy="2494796"/>
          </a:xfrm>
        </p:spPr>
        <p:txBody>
          <a:bodyPr>
            <a:noAutofit/>
          </a:bodyPr>
          <a:lstStyle/>
          <a:p>
            <a:r>
              <a:rPr lang="en-US" sz="5400" dirty="0"/>
              <a:t>Ceis101 module 5 PROJECT-</a:t>
            </a:r>
            <a:br>
              <a:rPr lang="en-US" sz="5400" dirty="0"/>
            </a:br>
            <a:r>
              <a:rPr lang="en-US" sz="5400" dirty="0"/>
              <a:t>Adding Distance Sensor to Smart Home System</a:t>
            </a:r>
          </a:p>
        </p:txBody>
      </p:sp>
    </p:spTree>
    <p:extLst>
      <p:ext uri="{BB962C8B-B14F-4D97-AF65-F5344CB8AC3E}">
        <p14:creationId xmlns:p14="http://schemas.microsoft.com/office/powerpoint/2010/main" val="1855374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777BF89-B538-AACD-6067-95BF2620132A}"/>
              </a:ext>
            </a:extLst>
          </p:cNvPr>
          <p:cNvSpPr txBox="1">
            <a:spLocks/>
          </p:cNvSpPr>
          <p:nvPr/>
        </p:nvSpPr>
        <p:spPr>
          <a:xfrm>
            <a:off x="-516835" y="781705"/>
            <a:ext cx="870336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         Circuit with green LED on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791C423-A71A-BF07-305D-B71ACAB31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91" y="1444487"/>
            <a:ext cx="10492409" cy="494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7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6BE5BAD-F482-5679-0D0D-119F371841FC}"/>
              </a:ext>
            </a:extLst>
          </p:cNvPr>
          <p:cNvSpPr txBox="1">
            <a:spLocks/>
          </p:cNvSpPr>
          <p:nvPr/>
        </p:nvSpPr>
        <p:spPr>
          <a:xfrm>
            <a:off x="822662" y="75519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Circuit with yellow LED on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CB8E415-090C-09C0-1511-F1110A3BD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3738" y="1417982"/>
            <a:ext cx="10515599" cy="495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1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47C708C-F0B3-D686-C066-3D266B61111C}"/>
              </a:ext>
            </a:extLst>
          </p:cNvPr>
          <p:cNvSpPr txBox="1">
            <a:spLocks/>
          </p:cNvSpPr>
          <p:nvPr/>
        </p:nvSpPr>
        <p:spPr>
          <a:xfrm>
            <a:off x="-331304" y="953982"/>
            <a:ext cx="754048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        Circuit with red LED on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D408029-5996-A04B-0B88-0A8B74A43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4886" y="1616764"/>
            <a:ext cx="10498101" cy="475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99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B3892F-5C68-A814-5CED-AFD2E6428BDD}"/>
              </a:ext>
            </a:extLst>
          </p:cNvPr>
          <p:cNvSpPr txBox="1">
            <a:spLocks/>
          </p:cNvSpPr>
          <p:nvPr/>
        </p:nvSpPr>
        <p:spPr>
          <a:xfrm>
            <a:off x="838200" y="79495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Arduino Code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C7A8A0E-0FD1-5DEC-B7AE-D13D0C2D3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61" y="1457739"/>
            <a:ext cx="10373139" cy="492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1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95944"/>
            <a:ext cx="3565524" cy="783770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60D6F-4D0F-4D33-B2A7-159C8583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75" y="979714"/>
            <a:ext cx="4758354" cy="5682342"/>
          </a:xfrm>
        </p:spPr>
        <p:txBody>
          <a:bodyPr/>
          <a:lstStyle/>
          <a:p>
            <a:r>
              <a:rPr lang="en-US" dirty="0"/>
              <a:t>Module 2 Project- Circuit Simulation</a:t>
            </a:r>
          </a:p>
          <a:p>
            <a:r>
              <a:rPr lang="en-US" dirty="0"/>
              <a:t>Module 3 Project- Inventory of Parts, Circuit Building, and Displaying Messages</a:t>
            </a:r>
          </a:p>
          <a:p>
            <a:r>
              <a:rPr lang="en-US" dirty="0"/>
              <a:t>Module 4 Project- Adding Door Sensor to Smart Home System</a:t>
            </a:r>
          </a:p>
          <a:p>
            <a:r>
              <a:rPr lang="en-US" dirty="0"/>
              <a:t>Module 5 Project- Adding Distance Sensor to Smart Home System</a:t>
            </a:r>
          </a:p>
          <a:p>
            <a:r>
              <a:rPr lang="en-US" dirty="0"/>
              <a:t>Module 6 Project- Adding Automated Light to Smart Home System</a:t>
            </a:r>
          </a:p>
          <a:p>
            <a:endParaRPr lang="en-US" dirty="0"/>
          </a:p>
        </p:txBody>
      </p:sp>
      <p:pic>
        <p:nvPicPr>
          <p:cNvPr id="8" name="Picture Placeholder 7" descr="Digital Data">
            <a:extLst>
              <a:ext uri="{FF2B5EF4-FFF2-40B4-BE49-F238E27FC236}">
                <a16:creationId xmlns:a16="http://schemas.microsoft.com/office/drawing/2014/main" id="{06D2324F-3B7B-45EF-9584-C8EADD2C8C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b="23"/>
          <a:stretch/>
        </p:blipFill>
        <p:spPr/>
      </p:pic>
      <p:pic>
        <p:nvPicPr>
          <p:cNvPr id="10" name="Picture Placeholder 9" descr="Data Points ">
            <a:extLst>
              <a:ext uri="{FF2B5EF4-FFF2-40B4-BE49-F238E27FC236}">
                <a16:creationId xmlns:a16="http://schemas.microsoft.com/office/drawing/2014/main" id="{71F862F9-0E8A-4DB9-8083-1C3AA6E5D7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" b="134"/>
          <a:stretch/>
        </p:blipFill>
        <p:spPr/>
      </p:pic>
      <p:pic>
        <p:nvPicPr>
          <p:cNvPr id="12" name="Picture Placeholder 11" descr="Data Background">
            <a:extLst>
              <a:ext uri="{FF2B5EF4-FFF2-40B4-BE49-F238E27FC236}">
                <a16:creationId xmlns:a16="http://schemas.microsoft.com/office/drawing/2014/main" id="{A63F39B9-0715-40B5-8ECB-9B983F99C69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313234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5B05BD-EBD9-5359-D684-B3F51B2A9C1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Plot of data over time (graph Is from Excel)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91F7E83-497F-B0BA-A29E-FE260DCA8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904" y="1577009"/>
            <a:ext cx="10412896" cy="48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46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11BC265-5221-C3DF-CE51-3A8AAD9D0E7E}"/>
              </a:ext>
            </a:extLst>
          </p:cNvPr>
          <p:cNvSpPr txBox="1">
            <a:spLocks/>
          </p:cNvSpPr>
          <p:nvPr/>
        </p:nvSpPr>
        <p:spPr>
          <a:xfrm>
            <a:off x="96078" y="116284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    Circuit with automated LED off</a:t>
            </a:r>
          </a:p>
        </p:txBody>
      </p:sp>
      <p:pic>
        <p:nvPicPr>
          <p:cNvPr id="6" name="Content Placeholder 4" descr="A picture containing electronics">
            <a:extLst>
              <a:ext uri="{FF2B5EF4-FFF2-40B4-BE49-F238E27FC236}">
                <a16:creationId xmlns:a16="http://schemas.microsoft.com/office/drawing/2014/main" id="{9660DCB2-5002-3C8F-C7B7-146FE28BE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4"/>
            <a:ext cx="10515600" cy="456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5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8B6377F-1C83-3CCF-1629-8BA5340782B6}"/>
              </a:ext>
            </a:extLst>
          </p:cNvPr>
          <p:cNvSpPr txBox="1"/>
          <p:nvPr/>
        </p:nvSpPr>
        <p:spPr>
          <a:xfrm>
            <a:off x="2017170" y="1853361"/>
            <a:ext cx="86243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CEIS101 MODULE 6 PROJECT-</a:t>
            </a:r>
          </a:p>
          <a:p>
            <a:r>
              <a:rPr lang="en-US" sz="5400" dirty="0"/>
              <a:t>ADDING AUTOMATED LIGHT TO SMART HOME SYSTEM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52352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F1E1205-A073-A805-C556-D94F7E2026DF}"/>
              </a:ext>
            </a:extLst>
          </p:cNvPr>
          <p:cNvSpPr txBox="1">
            <a:spLocks/>
          </p:cNvSpPr>
          <p:nvPr/>
        </p:nvSpPr>
        <p:spPr>
          <a:xfrm>
            <a:off x="0" y="1014483"/>
            <a:ext cx="10515600" cy="8938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     Circuit with automated LED on</a:t>
            </a:r>
          </a:p>
        </p:txBody>
      </p:sp>
      <p:pic>
        <p:nvPicPr>
          <p:cNvPr id="6" name="Content Placeholder 4" descr="A picture containing text, computer, keyboard, indoor&#10;&#10;Description automatically generated">
            <a:extLst>
              <a:ext uri="{FF2B5EF4-FFF2-40B4-BE49-F238E27FC236}">
                <a16:creationId xmlns:a16="http://schemas.microsoft.com/office/drawing/2014/main" id="{5F131D97-2042-186B-A117-3E19CC3E0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19" y="1690688"/>
            <a:ext cx="10519581" cy="467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86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C00C4BD-4B34-23F3-29E9-FB050214AC66}"/>
              </a:ext>
            </a:extLst>
          </p:cNvPr>
          <p:cNvSpPr txBox="1">
            <a:spLocks/>
          </p:cNvSpPr>
          <p:nvPr/>
        </p:nvSpPr>
        <p:spPr>
          <a:xfrm>
            <a:off x="732182" y="1080743"/>
            <a:ext cx="4436165" cy="8143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Arduino Code</a:t>
            </a:r>
          </a:p>
        </p:txBody>
      </p:sp>
      <p:pic>
        <p:nvPicPr>
          <p:cNvPr id="6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85E1A43-B252-BB6E-731A-03D9EC0A2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515600" cy="469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0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9AA66C-8910-B9BF-1C1C-755E50DCFE0B}"/>
              </a:ext>
            </a:extLst>
          </p:cNvPr>
          <p:cNvSpPr txBox="1">
            <a:spLocks/>
          </p:cNvSpPr>
          <p:nvPr/>
        </p:nvSpPr>
        <p:spPr>
          <a:xfrm>
            <a:off x="718931" y="1093995"/>
            <a:ext cx="10515600" cy="69504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Serial Monitor with code</a:t>
            </a:r>
          </a:p>
        </p:txBody>
      </p:sp>
      <p:pic>
        <p:nvPicPr>
          <p:cNvPr id="6" name="Content Placeholder 4" descr="Graphical user interface, text, application">
            <a:extLst>
              <a:ext uri="{FF2B5EF4-FFF2-40B4-BE49-F238E27FC236}">
                <a16:creationId xmlns:a16="http://schemas.microsoft.com/office/drawing/2014/main" id="{E28C7B6D-EE04-A766-1C6B-C42BD34F6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690688"/>
            <a:ext cx="10515600" cy="469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20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480" y="4508500"/>
            <a:ext cx="2775432" cy="1562959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pic>
        <p:nvPicPr>
          <p:cNvPr id="16" name="Picture Placeholder 15" descr="Data Points Digital background">
            <a:extLst>
              <a:ext uri="{FF2B5EF4-FFF2-40B4-BE49-F238E27FC236}">
                <a16:creationId xmlns:a16="http://schemas.microsoft.com/office/drawing/2014/main" id="{361E9ADB-7377-4CF1-9AE4-AEFBDEBEEE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/>
        </p:blipFill>
        <p:spPr/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The first challenge I ran into was I did not have the code for the Arduino board. I learned where to download it in the Arduino IDE.</a:t>
            </a:r>
          </a:p>
          <a:p>
            <a:r>
              <a:rPr lang="en-US" dirty="0"/>
              <a:t>The second challenge was that the bread board wires can be sensitive, they wiggle in the bread board causing the system to fail.</a:t>
            </a:r>
          </a:p>
        </p:txBody>
      </p:sp>
    </p:spTree>
    <p:extLst>
      <p:ext uri="{BB962C8B-B14F-4D97-AF65-F5344CB8AC3E}">
        <p14:creationId xmlns:p14="http://schemas.microsoft.com/office/powerpoint/2010/main" val="3521561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96" y="4234853"/>
            <a:ext cx="5168982" cy="2064578"/>
          </a:xfrm>
        </p:spPr>
        <p:txBody>
          <a:bodyPr/>
          <a:lstStyle/>
          <a:p>
            <a:r>
              <a:rPr lang="en-US" dirty="0"/>
              <a:t>Career skills acquired</a:t>
            </a:r>
          </a:p>
        </p:txBody>
      </p:sp>
      <p:pic>
        <p:nvPicPr>
          <p:cNvPr id="16" name="Picture Placeholder 15" descr="Electronics protoboard">
            <a:extLst>
              <a:ext uri="{FF2B5EF4-FFF2-40B4-BE49-F238E27FC236}">
                <a16:creationId xmlns:a16="http://schemas.microsoft.com/office/drawing/2014/main" id="{361E9ADB-7377-4CF1-9AE4-AEFBDEBEEE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6763" b="26763"/>
          <a:stretch/>
        </p:blipFill>
        <p:spPr>
          <a:xfrm>
            <a:off x="0" y="-214951"/>
            <a:ext cx="12192000" cy="3776472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970588" y="3776074"/>
            <a:ext cx="6221412" cy="298213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Hardware building and Automation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Programming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An understanding of IoT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Basic business intelligence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PowerPoint experience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Simulated circuit designing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478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939" y="4364353"/>
            <a:ext cx="2941983" cy="575487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pic>
        <p:nvPicPr>
          <p:cNvPr id="16" name="Picture Placeholder 15" descr="Mother Board">
            <a:extLst>
              <a:ext uri="{FF2B5EF4-FFF2-40B4-BE49-F238E27FC236}">
                <a16:creationId xmlns:a16="http://schemas.microsoft.com/office/drawing/2014/main" id="{361E9ADB-7377-4CF1-9AE4-AEFBDEBEEE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6763" b="26763"/>
          <a:stretch/>
        </p:blipFill>
        <p:spPr>
          <a:xfrm>
            <a:off x="0" y="0"/>
            <a:ext cx="12192000" cy="3776472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46518" y="3856568"/>
            <a:ext cx="6221412" cy="2982136"/>
          </a:xfrm>
        </p:spPr>
        <p:txBody>
          <a:bodyPr>
            <a:normAutofit/>
          </a:bodyPr>
          <a:lstStyle/>
          <a:p>
            <a:r>
              <a:rPr lang="en-US" dirty="0"/>
              <a:t>Over the course of this class, I was able to expand my knowledge and experience of Arduino and </a:t>
            </a:r>
            <a:r>
              <a:rPr lang="en-US" dirty="0" err="1"/>
              <a:t>Tinkercad</a:t>
            </a:r>
            <a:r>
              <a:rPr lang="en-US" dirty="0"/>
              <a:t>.</a:t>
            </a:r>
          </a:p>
          <a:p>
            <a:r>
              <a:rPr lang="en-US" dirty="0"/>
              <a:t>I learned the beginnings of programming simulated circuit boards that I had not previously had experience with.</a:t>
            </a:r>
          </a:p>
          <a:p>
            <a:r>
              <a:rPr lang="en-US" dirty="0"/>
              <a:t>I also learned about the depth of IoT and the importance of understanding the interconnectedness of its uses in various fields and applications.</a:t>
            </a:r>
          </a:p>
        </p:txBody>
      </p:sp>
    </p:spTree>
    <p:extLst>
      <p:ext uri="{BB962C8B-B14F-4D97-AF65-F5344CB8AC3E}">
        <p14:creationId xmlns:p14="http://schemas.microsoft.com/office/powerpoint/2010/main" val="1163024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8FAEED9-1ECD-45F9-87A0-9394BAEABB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8E5E4638-9BCB-4C2E-914F-CC868E2020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Jacob Dynes</a:t>
            </a:r>
          </a:p>
          <a:p>
            <a:r>
              <a:rPr lang="en-US" dirty="0"/>
              <a:t>nathandynes@gmail.com</a:t>
            </a:r>
          </a:p>
          <a:p>
            <a:r>
              <a:rPr lang="en-US" dirty="0"/>
              <a:t>Website address</a:t>
            </a:r>
          </a:p>
        </p:txBody>
      </p:sp>
      <p:pic>
        <p:nvPicPr>
          <p:cNvPr id="27" name="Picture Placeholder 26" descr="Data Points Digital background">
            <a:extLst>
              <a:ext uri="{FF2B5EF4-FFF2-40B4-BE49-F238E27FC236}">
                <a16:creationId xmlns:a16="http://schemas.microsoft.com/office/drawing/2014/main" id="{9E660784-34E2-4CDA-926A-DDD6AAF3504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/>
      </p:pic>
      <p:pic>
        <p:nvPicPr>
          <p:cNvPr id="33" name="Picture Placeholder 32" descr="Data Points Digital background">
            <a:extLst>
              <a:ext uri="{FF2B5EF4-FFF2-40B4-BE49-F238E27FC236}">
                <a16:creationId xmlns:a16="http://schemas.microsoft.com/office/drawing/2014/main" id="{48106962-23C6-4DFE-BB3A-E5FFF03F38C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/>
      </p:pic>
    </p:spTree>
    <p:extLst>
      <p:ext uri="{BB962C8B-B14F-4D97-AF65-F5344CB8AC3E}">
        <p14:creationId xmlns:p14="http://schemas.microsoft.com/office/powerpoint/2010/main" val="3247798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3418ADF-358F-4647-A511-FCFFEDA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37" y="4301278"/>
            <a:ext cx="4500562" cy="68154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18" name="Picture Placeholder 17" descr="A group of people sitting at a table">
            <a:extLst>
              <a:ext uri="{FF2B5EF4-FFF2-40B4-BE49-F238E27FC236}">
                <a16:creationId xmlns:a16="http://schemas.microsoft.com/office/drawing/2014/main" id="{E2536017-F539-430C-A901-70AB81CA61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/>
      </p:pic>
      <p:pic>
        <p:nvPicPr>
          <p:cNvPr id="20" name="Picture Placeholder 19" descr="Data Points Digital background">
            <a:extLst>
              <a:ext uri="{FF2B5EF4-FFF2-40B4-BE49-F238E27FC236}">
                <a16:creationId xmlns:a16="http://schemas.microsoft.com/office/drawing/2014/main" id="{528A7D8D-1AB5-46C4-93FA-D92C2FD5169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/>
      </p:pic>
      <p:pic>
        <p:nvPicPr>
          <p:cNvPr id="25" name="Picture Placeholder 24" descr="Digital Graph Screen">
            <a:extLst>
              <a:ext uri="{FF2B5EF4-FFF2-40B4-BE49-F238E27FC236}">
                <a16:creationId xmlns:a16="http://schemas.microsoft.com/office/drawing/2014/main" id="{B7353C46-ACC1-4078-85C2-26B57B0E58B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/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5127060-CDBF-435F-9009-A5451CCE305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563" y="4310743"/>
            <a:ext cx="6221412" cy="2220685"/>
          </a:xfrm>
          <a:noFill/>
        </p:spPr>
        <p:txBody>
          <a:bodyPr>
            <a:normAutofit/>
          </a:bodyPr>
          <a:lstStyle/>
          <a:p>
            <a:r>
              <a:rPr lang="en-US" dirty="0"/>
              <a:t>Developing a Smart Home Automation and Security System  </a:t>
            </a:r>
          </a:p>
          <a:p>
            <a:r>
              <a:rPr lang="en-US" dirty="0"/>
              <a:t>Using </a:t>
            </a:r>
            <a:r>
              <a:rPr lang="en-US" dirty="0" err="1"/>
              <a:t>Tinkercad</a:t>
            </a:r>
            <a:r>
              <a:rPr lang="en-US" dirty="0"/>
              <a:t> to virtually design the prototype</a:t>
            </a:r>
          </a:p>
          <a:p>
            <a:r>
              <a:rPr lang="en-US" dirty="0"/>
              <a:t>Using the Tech Core Kit to build the design components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3" name="Picture Placeholder 22" descr="A digital balance scale using circles">
            <a:extLst>
              <a:ext uri="{FF2B5EF4-FFF2-40B4-BE49-F238E27FC236}">
                <a16:creationId xmlns:a16="http://schemas.microsoft.com/office/drawing/2014/main" id="{2B3C4F95-A0FA-45D9-BF43-1C398F65B8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l="25551" r="25551"/>
          <a:stretch/>
        </p:blipFill>
        <p:spPr>
          <a:xfrm>
            <a:off x="6083808" y="0"/>
            <a:ext cx="3054096" cy="3776472"/>
          </a:xfrm>
        </p:spPr>
      </p:pic>
    </p:spTree>
    <p:extLst>
      <p:ext uri="{BB962C8B-B14F-4D97-AF65-F5344CB8AC3E}">
        <p14:creationId xmlns:p14="http://schemas.microsoft.com/office/powerpoint/2010/main" val="2158886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938A204-D668-E5E6-CEA7-0EF46E27F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970" y="1853884"/>
            <a:ext cx="8426726" cy="2090058"/>
          </a:xfrm>
        </p:spPr>
        <p:txBody>
          <a:bodyPr>
            <a:normAutofit fontScale="90000"/>
          </a:bodyPr>
          <a:lstStyle/>
          <a:p>
            <a:br>
              <a:rPr lang="en-US" sz="5400" dirty="0"/>
            </a:br>
            <a:r>
              <a:rPr lang="en-US" sz="6000" dirty="0"/>
              <a:t>Ceis101Module 2 Project-</a:t>
            </a:r>
            <a:br>
              <a:rPr lang="en-US" sz="6000" dirty="0"/>
            </a:br>
            <a:r>
              <a:rPr lang="en-US" sz="6000" dirty="0"/>
              <a:t>circuit simulation</a:t>
            </a:r>
          </a:p>
        </p:txBody>
      </p:sp>
    </p:spTree>
    <p:extLst>
      <p:ext uri="{BB962C8B-B14F-4D97-AF65-F5344CB8AC3E}">
        <p14:creationId xmlns:p14="http://schemas.microsoft.com/office/powerpoint/2010/main" val="296308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02" y="618518"/>
            <a:ext cx="4826464" cy="1478570"/>
          </a:xfrm>
        </p:spPr>
        <p:txBody>
          <a:bodyPr/>
          <a:lstStyle/>
          <a:p>
            <a:r>
              <a:rPr lang="en-US" dirty="0"/>
              <a:t>Led light simulation</a:t>
            </a:r>
          </a:p>
        </p:txBody>
      </p:sp>
      <p:graphicFrame>
        <p:nvGraphicFramePr>
          <p:cNvPr id="11" name="Content Placeholder 10" descr="Bar Chart Placeholder ">
            <a:extLst>
              <a:ext uri="{FF2B5EF4-FFF2-40B4-BE49-F238E27FC236}">
                <a16:creationId xmlns:a16="http://schemas.microsoft.com/office/drawing/2014/main" id="{E4A6D503-95F0-4FD3-86D4-D1170C6E2B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581356"/>
              </p:ext>
            </p:extLst>
          </p:nvPr>
        </p:nvGraphicFramePr>
        <p:xfrm>
          <a:off x="752702" y="1502227"/>
          <a:ext cx="10686597" cy="4938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0286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102D8-1D22-4940-AF19-07CF3A0DC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4" y="698176"/>
            <a:ext cx="4306956" cy="1478570"/>
          </a:xfrm>
        </p:spPr>
        <p:txBody>
          <a:bodyPr/>
          <a:lstStyle/>
          <a:p>
            <a:r>
              <a:rPr lang="en-US" dirty="0"/>
              <a:t>Programming Test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6BDCAA-DE73-D8AD-CD58-1EBE28BB9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428" y="1616765"/>
            <a:ext cx="10559143" cy="4755094"/>
          </a:xfrm>
        </p:spPr>
      </p:pic>
    </p:spTree>
    <p:extLst>
      <p:ext uri="{BB962C8B-B14F-4D97-AF65-F5344CB8AC3E}">
        <p14:creationId xmlns:p14="http://schemas.microsoft.com/office/powerpoint/2010/main" val="2496947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9CF406-7D06-AFDF-4E9B-E48ABEFD9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781" y="478972"/>
            <a:ext cx="10207620" cy="5900056"/>
          </a:xfrm>
        </p:spPr>
        <p:txBody>
          <a:bodyPr>
            <a:normAutofit/>
          </a:bodyPr>
          <a:lstStyle/>
          <a:p>
            <a:r>
              <a:rPr lang="en-US" sz="5400" dirty="0"/>
              <a:t>Ceis101 module 3 Project-</a:t>
            </a:r>
            <a:br>
              <a:rPr lang="en-US" sz="5400" dirty="0"/>
            </a:br>
            <a:r>
              <a:rPr lang="en-US" sz="5400" dirty="0"/>
              <a:t>inventory of parts, circuit building, and displaying messages</a:t>
            </a:r>
          </a:p>
        </p:txBody>
      </p:sp>
    </p:spTree>
    <p:extLst>
      <p:ext uri="{BB962C8B-B14F-4D97-AF65-F5344CB8AC3E}">
        <p14:creationId xmlns:p14="http://schemas.microsoft.com/office/powerpoint/2010/main" val="2529814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8C9688-CC87-1280-1B0C-518EB8C15D23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/>
              <a:t>Organization of Project Components (picture)</a:t>
            </a:r>
            <a:endParaRPr lang="en-US" sz="440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2A8A65B-1731-C04C-4547-8A443A19F6F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2312773" cy="435133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/>
              <a:t>Arduino Mega 2560</a:t>
            </a:r>
          </a:p>
          <a:p>
            <a:pPr>
              <a:lnSpc>
                <a:spcPct val="150000"/>
              </a:lnSpc>
            </a:pPr>
            <a:r>
              <a:rPr lang="en-US"/>
              <a:t>Breadboard</a:t>
            </a:r>
          </a:p>
          <a:p>
            <a:pPr>
              <a:lnSpc>
                <a:spcPct val="150000"/>
              </a:lnSpc>
            </a:pPr>
            <a:r>
              <a:rPr lang="en-US"/>
              <a:t>Resistor 10k</a:t>
            </a:r>
            <a:r>
              <a:rPr lang="el-GR"/>
              <a:t>Ω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/>
              <a:t>LEDs</a:t>
            </a:r>
          </a:p>
          <a:p>
            <a:pPr>
              <a:lnSpc>
                <a:spcPct val="150000"/>
              </a:lnSpc>
            </a:pPr>
            <a:r>
              <a:rPr lang="en-US"/>
              <a:t>Ultrasonic Sensor </a:t>
            </a:r>
          </a:p>
          <a:p>
            <a:pPr>
              <a:lnSpc>
                <a:spcPct val="150000"/>
              </a:lnSpc>
            </a:pPr>
            <a:r>
              <a:rPr lang="en-US"/>
              <a:t>Active Buzzer</a:t>
            </a:r>
          </a:p>
          <a:p>
            <a:pPr>
              <a:lnSpc>
                <a:spcPct val="150000"/>
              </a:lnSpc>
            </a:pPr>
            <a:r>
              <a:rPr lang="en-US"/>
              <a:t>Photoresistor</a:t>
            </a:r>
          </a:p>
          <a:p>
            <a:pPr>
              <a:lnSpc>
                <a:spcPct val="150000"/>
              </a:lnSpc>
            </a:pPr>
            <a:r>
              <a:rPr lang="en-US"/>
              <a:t>Wires</a:t>
            </a:r>
          </a:p>
          <a:p>
            <a:pPr>
              <a:lnSpc>
                <a:spcPct val="150000"/>
              </a:lnSpc>
            </a:pPr>
            <a:r>
              <a:rPr lang="en-US"/>
              <a:t>USB Type B cable</a:t>
            </a:r>
          </a:p>
          <a:p>
            <a:endParaRPr lang="en-US" dirty="0"/>
          </a:p>
        </p:txBody>
      </p:sp>
      <p:pic>
        <p:nvPicPr>
          <p:cNvPr id="7" name="Content Placeholder 5" descr="A picture containing table&#10;&#10;Description automatically generated">
            <a:extLst>
              <a:ext uri="{FF2B5EF4-FFF2-40B4-BE49-F238E27FC236}">
                <a16:creationId xmlns:a16="http://schemas.microsoft.com/office/drawing/2014/main" id="{637923CC-4757-AF5F-53F1-73FD67254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13" y="2183567"/>
            <a:ext cx="8078787" cy="363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48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9591911-4B3C-741D-D9EF-948EEE931ED3}"/>
              </a:ext>
            </a:extLst>
          </p:cNvPr>
          <p:cNvSpPr txBox="1">
            <a:spLocks/>
          </p:cNvSpPr>
          <p:nvPr/>
        </p:nvSpPr>
        <p:spPr>
          <a:xfrm>
            <a:off x="2163417" y="961473"/>
            <a:ext cx="6742043" cy="65529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Circuit with red LED on </a:t>
            </a:r>
          </a:p>
        </p:txBody>
      </p:sp>
      <p:pic>
        <p:nvPicPr>
          <p:cNvPr id="6" name="Content Placeholder 4" descr="A picture containing text, computer, electronics&#10;&#10;Description automatically generated">
            <a:extLst>
              <a:ext uri="{FF2B5EF4-FFF2-40B4-BE49-F238E27FC236}">
                <a16:creationId xmlns:a16="http://schemas.microsoft.com/office/drawing/2014/main" id="{91346AA9-B254-A68A-82E5-EEE2C7E60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2480" y="231294"/>
            <a:ext cx="4877671" cy="742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19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811A92-D464-4AC4-A396-BA73B10CEE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4876F9-7AE1-498D-B8FE-1E3AD703D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262</TotalTime>
  <Words>412</Words>
  <Application>Microsoft Office PowerPoint</Application>
  <PresentationFormat>Widescreen</PresentationFormat>
  <Paragraphs>68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Tw Cen MT</vt:lpstr>
      <vt:lpstr>Wingdings</vt:lpstr>
      <vt:lpstr>Circuit</vt:lpstr>
      <vt:lpstr>CEIS101 Final Course Project-  Smart Home Automation and Security System</vt:lpstr>
      <vt:lpstr>Contents</vt:lpstr>
      <vt:lpstr>Introduction</vt:lpstr>
      <vt:lpstr> Ceis101Module 2 Project- circuit simulation</vt:lpstr>
      <vt:lpstr>Led light simulation</vt:lpstr>
      <vt:lpstr>Programming Test</vt:lpstr>
      <vt:lpstr>Ceis101 module 3 Project- inventory of parts, circuit building, and displaying messages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Ceis101 module 5 PROJECT- Adding Distance Sensor to Smart Home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</vt:lpstr>
      <vt:lpstr>Career skills acquired</vt:lpstr>
      <vt:lpstr>conclusion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CEIS101 Final Course Project  Smart Home Automation and Security System</dc:title>
  <dc:creator>jacob dynes</dc:creator>
  <cp:lastModifiedBy>jacob dynes</cp:lastModifiedBy>
  <cp:revision>3</cp:revision>
  <dcterms:created xsi:type="dcterms:W3CDTF">2022-12-15T23:38:26Z</dcterms:created>
  <dcterms:modified xsi:type="dcterms:W3CDTF">2022-12-16T04:01:20Z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